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77" r:id="rId5"/>
    <p:sldId id="278" r:id="rId6"/>
    <p:sldId id="27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FFD84-4833-4783-9302-EACC2D14C7E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708B7-24CA-47E0-A497-61C9A873E891}">
      <dgm:prSet phldrT="[Text]"/>
      <dgm:spPr/>
      <dgm:t>
        <a:bodyPr/>
        <a:lstStyle/>
        <a:p>
          <a:r>
            <a:rPr lang="en-US" dirty="0" smtClean="0"/>
            <a:t>Spiritual</a:t>
          </a:r>
          <a:endParaRPr lang="en-US" dirty="0"/>
        </a:p>
      </dgm:t>
    </dgm:pt>
    <dgm:pt modelId="{3D3137EC-707C-4DEE-83E2-18586C246A52}" type="parTrans" cxnId="{A8A6A676-ACC6-4134-B1AA-CD09A8FCE88F}">
      <dgm:prSet/>
      <dgm:spPr/>
      <dgm:t>
        <a:bodyPr/>
        <a:lstStyle/>
        <a:p>
          <a:endParaRPr lang="en-US"/>
        </a:p>
      </dgm:t>
    </dgm:pt>
    <dgm:pt modelId="{33C90B1F-E36B-4E4F-BE49-B9CB3A0FABC1}" type="sibTrans" cxnId="{A8A6A676-ACC6-4134-B1AA-CD09A8FCE88F}">
      <dgm:prSet/>
      <dgm:spPr/>
      <dgm:t>
        <a:bodyPr/>
        <a:lstStyle/>
        <a:p>
          <a:endParaRPr lang="en-US"/>
        </a:p>
      </dgm:t>
    </dgm:pt>
    <dgm:pt modelId="{BA19B8AB-9890-4B03-AFC7-845311864D41}">
      <dgm:prSet phldrT="[Text]"/>
      <dgm:spPr/>
      <dgm:t>
        <a:bodyPr/>
        <a:lstStyle/>
        <a:p>
          <a:r>
            <a:rPr lang="en-US" dirty="0" smtClean="0"/>
            <a:t>Practical</a:t>
          </a:r>
          <a:endParaRPr lang="en-US" dirty="0"/>
        </a:p>
      </dgm:t>
    </dgm:pt>
    <dgm:pt modelId="{AD3055C2-BAC7-4A34-BA09-F2D6E43CDA10}" type="parTrans" cxnId="{60B5E561-E5DA-4803-8D1F-7892E930A193}">
      <dgm:prSet/>
      <dgm:spPr/>
      <dgm:t>
        <a:bodyPr/>
        <a:lstStyle/>
        <a:p>
          <a:endParaRPr lang="en-US"/>
        </a:p>
      </dgm:t>
    </dgm:pt>
    <dgm:pt modelId="{DA30D94D-ED02-4D81-9C28-290B7681F75A}" type="sibTrans" cxnId="{60B5E561-E5DA-4803-8D1F-7892E930A193}">
      <dgm:prSet/>
      <dgm:spPr/>
      <dgm:t>
        <a:bodyPr/>
        <a:lstStyle/>
        <a:p>
          <a:endParaRPr lang="en-US"/>
        </a:p>
      </dgm:t>
    </dgm:pt>
    <dgm:pt modelId="{5FC73101-9BEE-4E94-B671-EF12EC6A5608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37F203B-3FB4-4A24-9366-0A732408BCB9}" type="parTrans" cxnId="{20969CDD-1809-4834-9008-4258A5603C08}">
      <dgm:prSet/>
      <dgm:spPr/>
      <dgm:t>
        <a:bodyPr/>
        <a:lstStyle/>
        <a:p>
          <a:endParaRPr lang="en-US"/>
        </a:p>
      </dgm:t>
    </dgm:pt>
    <dgm:pt modelId="{5818E721-39E6-4B48-86D1-B619A1B2B8E8}" type="sibTrans" cxnId="{20969CDD-1809-4834-9008-4258A5603C08}">
      <dgm:prSet/>
      <dgm:spPr/>
      <dgm:t>
        <a:bodyPr/>
        <a:lstStyle/>
        <a:p>
          <a:endParaRPr lang="en-US"/>
        </a:p>
      </dgm:t>
    </dgm:pt>
    <dgm:pt modelId="{70C9B267-0C74-4F0C-9FFD-541187327E15}">
      <dgm:prSet/>
      <dgm:spPr/>
      <dgm:t>
        <a:bodyPr/>
        <a:lstStyle/>
        <a:p>
          <a:endParaRPr lang="en-US"/>
        </a:p>
      </dgm:t>
    </dgm:pt>
    <dgm:pt modelId="{734CE7C5-CEE1-40CF-9814-8C0447C18ACB}" type="parTrans" cxnId="{85D05A83-873F-4511-BFAA-244843B96030}">
      <dgm:prSet/>
      <dgm:spPr/>
      <dgm:t>
        <a:bodyPr/>
        <a:lstStyle/>
        <a:p>
          <a:endParaRPr lang="en-US"/>
        </a:p>
      </dgm:t>
    </dgm:pt>
    <dgm:pt modelId="{219DEC63-B5D8-43E2-9A30-1D06D4BB854E}" type="sibTrans" cxnId="{85D05A83-873F-4511-BFAA-244843B96030}">
      <dgm:prSet/>
      <dgm:spPr/>
      <dgm:t>
        <a:bodyPr/>
        <a:lstStyle/>
        <a:p>
          <a:endParaRPr lang="en-US"/>
        </a:p>
      </dgm:t>
    </dgm:pt>
    <dgm:pt modelId="{B41C0838-CA5E-43B7-B610-D302CBE455A5}" type="pres">
      <dgm:prSet presAssocID="{BEAFFD84-4833-4783-9302-EACC2D14C7E0}" presName="Name0" presStyleCnt="0">
        <dgm:presLayoutVars>
          <dgm:dir/>
          <dgm:resizeHandles val="exact"/>
        </dgm:presLayoutVars>
      </dgm:prSet>
      <dgm:spPr/>
    </dgm:pt>
    <dgm:pt modelId="{A8226D5D-8645-4F07-A862-BDF53DD9ED23}" type="pres">
      <dgm:prSet presAssocID="{85C708B7-24CA-47E0-A497-61C9A873E891}" presName="node" presStyleLbl="node1" presStyleIdx="0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66FE5-7FF2-42C0-9D16-6FD00B275F7B}" type="pres">
      <dgm:prSet presAssocID="{33C90B1F-E36B-4E4F-BE49-B9CB3A0FABC1}" presName="sibTrans" presStyleCnt="0"/>
      <dgm:spPr/>
    </dgm:pt>
    <dgm:pt modelId="{B0B5465B-4FD4-4F67-88CA-D3F30712D5DE}" type="pres">
      <dgm:prSet presAssocID="{BA19B8AB-9890-4B03-AFC7-845311864D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9CF68-F6DC-4018-B201-4639F9381FFE}" type="pres">
      <dgm:prSet presAssocID="{DA30D94D-ED02-4D81-9C28-290B7681F75A}" presName="sibTrans" presStyleCnt="0"/>
      <dgm:spPr/>
    </dgm:pt>
    <dgm:pt modelId="{50995669-115A-4894-93B8-1B03254DCC0A}" type="pres">
      <dgm:prSet presAssocID="{5FC73101-9BEE-4E94-B671-EF12EC6A56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8D496-4E04-4AC0-BE8E-F6A78FC63555}" type="pres">
      <dgm:prSet presAssocID="{5818E721-39E6-4B48-86D1-B619A1B2B8E8}" presName="sibTrans" presStyleCnt="0"/>
      <dgm:spPr/>
    </dgm:pt>
    <dgm:pt modelId="{D60BBBD4-25EB-4B6A-8C6A-2FCCCF1D48BF}" type="pres">
      <dgm:prSet presAssocID="{70C9B267-0C74-4F0C-9FFD-541187327E15}" presName="node" presStyleLbl="node1" presStyleIdx="3" presStyleCnt="4" custLinFactNeighborX="1360" custLinFactNeighborY="0">
        <dgm:presLayoutVars>
          <dgm:bulletEnabled val="1"/>
        </dgm:presLayoutVars>
      </dgm:prSet>
      <dgm:spPr/>
    </dgm:pt>
  </dgm:ptLst>
  <dgm:cxnLst>
    <dgm:cxn modelId="{20969CDD-1809-4834-9008-4258A5603C08}" srcId="{BEAFFD84-4833-4783-9302-EACC2D14C7E0}" destId="{5FC73101-9BEE-4E94-B671-EF12EC6A5608}" srcOrd="2" destOrd="0" parTransId="{037F203B-3FB4-4A24-9366-0A732408BCB9}" sibTransId="{5818E721-39E6-4B48-86D1-B619A1B2B8E8}"/>
    <dgm:cxn modelId="{11E5AFFC-EC22-426E-B405-5A9F5D63FA52}" type="presOf" srcId="{BEAFFD84-4833-4783-9302-EACC2D14C7E0}" destId="{B41C0838-CA5E-43B7-B610-D302CBE455A5}" srcOrd="0" destOrd="0" presId="urn:microsoft.com/office/officeart/2005/8/layout/hList6"/>
    <dgm:cxn modelId="{B11A8548-D496-451B-9098-B3B8FDAC7A10}" type="presOf" srcId="{70C9B267-0C74-4F0C-9FFD-541187327E15}" destId="{D60BBBD4-25EB-4B6A-8C6A-2FCCCF1D48BF}" srcOrd="0" destOrd="0" presId="urn:microsoft.com/office/officeart/2005/8/layout/hList6"/>
    <dgm:cxn modelId="{60B5E561-E5DA-4803-8D1F-7892E930A193}" srcId="{BEAFFD84-4833-4783-9302-EACC2D14C7E0}" destId="{BA19B8AB-9890-4B03-AFC7-845311864D41}" srcOrd="1" destOrd="0" parTransId="{AD3055C2-BAC7-4A34-BA09-F2D6E43CDA10}" sibTransId="{DA30D94D-ED02-4D81-9C28-290B7681F75A}"/>
    <dgm:cxn modelId="{60154529-29BB-400C-B8B9-A8E689727B4F}" type="presOf" srcId="{BA19B8AB-9890-4B03-AFC7-845311864D41}" destId="{B0B5465B-4FD4-4F67-88CA-D3F30712D5DE}" srcOrd="0" destOrd="0" presId="urn:microsoft.com/office/officeart/2005/8/layout/hList6"/>
    <dgm:cxn modelId="{F94DAC59-A67F-4095-A387-501782378BF4}" type="presOf" srcId="{5FC73101-9BEE-4E94-B671-EF12EC6A5608}" destId="{50995669-115A-4894-93B8-1B03254DCC0A}" srcOrd="0" destOrd="0" presId="urn:microsoft.com/office/officeart/2005/8/layout/hList6"/>
    <dgm:cxn modelId="{A8A6A676-ACC6-4134-B1AA-CD09A8FCE88F}" srcId="{BEAFFD84-4833-4783-9302-EACC2D14C7E0}" destId="{85C708B7-24CA-47E0-A497-61C9A873E891}" srcOrd="0" destOrd="0" parTransId="{3D3137EC-707C-4DEE-83E2-18586C246A52}" sibTransId="{33C90B1F-E36B-4E4F-BE49-B9CB3A0FABC1}"/>
    <dgm:cxn modelId="{85D05A83-873F-4511-BFAA-244843B96030}" srcId="{BEAFFD84-4833-4783-9302-EACC2D14C7E0}" destId="{70C9B267-0C74-4F0C-9FFD-541187327E15}" srcOrd="3" destOrd="0" parTransId="{734CE7C5-CEE1-40CF-9814-8C0447C18ACB}" sibTransId="{219DEC63-B5D8-43E2-9A30-1D06D4BB854E}"/>
    <dgm:cxn modelId="{019767D5-61CB-4339-B31D-DF36DA36E08D}" type="presOf" srcId="{85C708B7-24CA-47E0-A497-61C9A873E891}" destId="{A8226D5D-8645-4F07-A862-BDF53DD9ED23}" srcOrd="0" destOrd="0" presId="urn:microsoft.com/office/officeart/2005/8/layout/hList6"/>
    <dgm:cxn modelId="{2CC0E6B0-244D-461B-9485-54FB1984DA85}" type="presParOf" srcId="{B41C0838-CA5E-43B7-B610-D302CBE455A5}" destId="{A8226D5D-8645-4F07-A862-BDF53DD9ED23}" srcOrd="0" destOrd="0" presId="urn:microsoft.com/office/officeart/2005/8/layout/hList6"/>
    <dgm:cxn modelId="{66E52EFC-77B7-4E06-BF1F-9DAB627D59D5}" type="presParOf" srcId="{B41C0838-CA5E-43B7-B610-D302CBE455A5}" destId="{E6866FE5-7FF2-42C0-9D16-6FD00B275F7B}" srcOrd="1" destOrd="0" presId="urn:microsoft.com/office/officeart/2005/8/layout/hList6"/>
    <dgm:cxn modelId="{3CF52E4C-D718-4CC5-A0DF-1C4B333C4C10}" type="presParOf" srcId="{B41C0838-CA5E-43B7-B610-D302CBE455A5}" destId="{B0B5465B-4FD4-4F67-88CA-D3F30712D5DE}" srcOrd="2" destOrd="0" presId="urn:microsoft.com/office/officeart/2005/8/layout/hList6"/>
    <dgm:cxn modelId="{6F4C19E1-5BF6-483B-B345-11DDF5764DD5}" type="presParOf" srcId="{B41C0838-CA5E-43B7-B610-D302CBE455A5}" destId="{60A9CF68-F6DC-4018-B201-4639F9381FFE}" srcOrd="3" destOrd="0" presId="urn:microsoft.com/office/officeart/2005/8/layout/hList6"/>
    <dgm:cxn modelId="{1B04AD0C-7665-49A9-B979-68C0732DD4EE}" type="presParOf" srcId="{B41C0838-CA5E-43B7-B610-D302CBE455A5}" destId="{50995669-115A-4894-93B8-1B03254DCC0A}" srcOrd="4" destOrd="0" presId="urn:microsoft.com/office/officeart/2005/8/layout/hList6"/>
    <dgm:cxn modelId="{3E9D84B2-1B76-4CFD-8374-BD654EF01200}" type="presParOf" srcId="{B41C0838-CA5E-43B7-B610-D302CBE455A5}" destId="{ADB8D496-4E04-4AC0-BE8E-F6A78FC63555}" srcOrd="5" destOrd="0" presId="urn:microsoft.com/office/officeart/2005/8/layout/hList6"/>
    <dgm:cxn modelId="{ACAFEAD9-78B2-4B8F-970F-DA78E5DD2133}" type="presParOf" srcId="{B41C0838-CA5E-43B7-B610-D302CBE455A5}" destId="{D60BBBD4-25EB-4B6A-8C6A-2FCCCF1D48B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26D5D-8645-4F07-A862-BDF53DD9ED23}">
      <dsp:nvSpPr>
        <dsp:cNvPr id="0" name=""/>
        <dsp:cNvSpPr/>
      </dsp:nvSpPr>
      <dsp:spPr>
        <a:xfrm rot="16200000">
          <a:off x="-1383644" y="1385255"/>
          <a:ext cx="4351338" cy="1580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Spiritual</a:t>
          </a:r>
          <a:endParaRPr lang="en-US" sz="2100" kern="1200" dirty="0"/>
        </a:p>
      </dsp:txBody>
      <dsp:txXfrm rot="5400000">
        <a:off x="1612" y="870267"/>
        <a:ext cx="1580826" cy="2610802"/>
      </dsp:txXfrm>
    </dsp:sp>
    <dsp:sp modelId="{B0B5465B-4FD4-4F67-88CA-D3F30712D5DE}">
      <dsp:nvSpPr>
        <dsp:cNvPr id="0" name=""/>
        <dsp:cNvSpPr/>
      </dsp:nvSpPr>
      <dsp:spPr>
        <a:xfrm rot="16200000">
          <a:off x="315743" y="1385255"/>
          <a:ext cx="4351338" cy="1580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Practical</a:t>
          </a:r>
          <a:endParaRPr lang="en-US" sz="2100" kern="1200" dirty="0"/>
        </a:p>
      </dsp:txBody>
      <dsp:txXfrm rot="5400000">
        <a:off x="1700999" y="870267"/>
        <a:ext cx="1580826" cy="2610802"/>
      </dsp:txXfrm>
    </dsp:sp>
    <dsp:sp modelId="{50995669-115A-4894-93B8-1B03254DCC0A}">
      <dsp:nvSpPr>
        <dsp:cNvPr id="0" name=""/>
        <dsp:cNvSpPr/>
      </dsp:nvSpPr>
      <dsp:spPr>
        <a:xfrm rot="16200000">
          <a:off x="2015130" y="1385255"/>
          <a:ext cx="4351338" cy="1580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Community</a:t>
          </a:r>
          <a:endParaRPr lang="en-US" sz="2100" kern="1200" dirty="0"/>
        </a:p>
      </dsp:txBody>
      <dsp:txXfrm rot="5400000">
        <a:off x="3400386" y="870267"/>
        <a:ext cx="1580826" cy="2610802"/>
      </dsp:txXfrm>
    </dsp:sp>
    <dsp:sp modelId="{D60BBBD4-25EB-4B6A-8C6A-2FCCCF1D48BF}">
      <dsp:nvSpPr>
        <dsp:cNvPr id="0" name=""/>
        <dsp:cNvSpPr/>
      </dsp:nvSpPr>
      <dsp:spPr>
        <a:xfrm rot="16200000">
          <a:off x="3716129" y="1385255"/>
          <a:ext cx="4351338" cy="1580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5400000">
        <a:off x="5101385" y="870267"/>
        <a:ext cx="1580826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9372C-08BE-4798-A30B-97D41422E5B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3D46A-CACF-4DCA-A4E5-C9DE2621D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environmentally friendly livelihoods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3D46A-CACF-4DCA-A4E5-C9DE2621D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5930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402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1694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3851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172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915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078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095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252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0673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7383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BB8B-3E54-4F1B-A967-0D3C72D3F87F}" type="datetimeFigureOut">
              <a:rPr lang="en-ZW" smtClean="0"/>
              <a:t>26/10/2021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E2F8-F9F3-4B91-9CD5-9655E8B99AC1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5088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oyce.chapungu@ema.co.z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8941"/>
            <a:ext cx="12192000" cy="3612994"/>
          </a:xfrm>
          <a:solidFill>
            <a:schemeClr val="bg1"/>
          </a:solidFill>
        </p:spPr>
        <p:txBody>
          <a:bodyPr/>
          <a:lstStyle/>
          <a:p>
            <a:r>
              <a:rPr lang="en-ZW" dirty="0" smtClean="0"/>
              <a:t>Climate Change  </a:t>
            </a:r>
            <a:br>
              <a:rPr lang="en-ZW" dirty="0" smtClean="0"/>
            </a:br>
            <a:r>
              <a:rPr lang="en-ZW" dirty="0" smtClean="0"/>
              <a:t>Eco-Congregations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3901"/>
            <a:ext cx="12192000" cy="35540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endParaRPr lang="en-ZW" dirty="0" smtClean="0"/>
          </a:p>
          <a:p>
            <a:pPr algn="r"/>
            <a:endParaRPr lang="en-ZW" dirty="0"/>
          </a:p>
          <a:p>
            <a:pPr algn="r"/>
            <a:endParaRPr lang="en-ZW" dirty="0" smtClean="0"/>
          </a:p>
          <a:p>
            <a:pPr algn="r"/>
            <a:r>
              <a:rPr lang="en-ZW" dirty="0" smtClean="0"/>
              <a:t>Joyce S. Chapungu</a:t>
            </a:r>
          </a:p>
          <a:p>
            <a:pPr algn="r"/>
            <a:r>
              <a:rPr lang="en-ZW" dirty="0" smtClean="0"/>
              <a:t>EMA-Communications Officer</a:t>
            </a:r>
          </a:p>
          <a:p>
            <a:pPr algn="r"/>
            <a:r>
              <a:rPr lang="en-ZW" dirty="0" smtClean="0"/>
              <a:t>June 2019</a:t>
            </a:r>
            <a:endParaRPr lang="en-ZW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47"/>
            <a:ext cx="12144092" cy="665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r="-1955" b="18873"/>
          <a:stretch/>
        </p:blipFill>
        <p:spPr>
          <a:xfrm>
            <a:off x="0" y="411239"/>
            <a:ext cx="1596587" cy="1405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5437" y="1894693"/>
            <a:ext cx="764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ENVIRONMENTAL SUSTAINABILITY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5049" y="2545436"/>
            <a:ext cx="503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ESTABLISHING ECO-CHURCHES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91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Practical</a:t>
            </a:r>
            <a:r>
              <a:rPr lang="en-ZW" dirty="0" smtClean="0"/>
              <a:t> </a:t>
            </a:r>
            <a:r>
              <a:rPr lang="en-ZW" b="1" dirty="0" smtClean="0"/>
              <a:t>Aspects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W" b="1" dirty="0" smtClean="0"/>
              <a:t>Buildings</a:t>
            </a:r>
          </a:p>
          <a:p>
            <a:pPr lvl="1"/>
            <a:r>
              <a:rPr lang="en-ZW" dirty="0" smtClean="0"/>
              <a:t>Saving electricity and water</a:t>
            </a:r>
          </a:p>
          <a:p>
            <a:pPr lvl="2"/>
            <a:r>
              <a:rPr lang="en-ZW" dirty="0" smtClean="0"/>
              <a:t>Energy saving bulbs, switching off lights and unused appliances, auto turn off taps</a:t>
            </a:r>
          </a:p>
          <a:p>
            <a:r>
              <a:rPr lang="en-ZW" b="1" dirty="0" smtClean="0"/>
              <a:t>Procurement</a:t>
            </a:r>
          </a:p>
          <a:p>
            <a:pPr lvl="1">
              <a:lnSpc>
                <a:spcPct val="150000"/>
              </a:lnSpc>
              <a:tabLst>
                <a:tab pos="4267200" algn="l"/>
                <a:tab pos="4648200" algn="l"/>
                <a:tab pos="5334000" algn="l"/>
                <a:tab pos="5715000" algn="l"/>
              </a:tabLst>
            </a:pPr>
            <a:r>
              <a:rPr lang="en-US" sz="20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Use environmentally-friendly cleaning materials &amp; </a:t>
            </a:r>
            <a:r>
              <a:rPr lang="en-US" sz="2000" kern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paint, Purchase </a:t>
            </a:r>
            <a:r>
              <a:rPr lang="en-US" sz="2000" kern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recycled </a:t>
            </a:r>
            <a:r>
              <a:rPr lang="en-US" sz="20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paper and </a:t>
            </a:r>
            <a:r>
              <a:rPr lang="en-US" sz="2000" kern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envelopes, Use </a:t>
            </a:r>
            <a:r>
              <a:rPr lang="en-US" sz="20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local suppliers where possible (so promoting a </a:t>
            </a:r>
            <a:r>
              <a:rPr lang="en-US" sz="2000" kern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sustainable </a:t>
            </a:r>
            <a:r>
              <a:rPr lang="en-US" sz="2000" kern="1400" dirty="0">
                <a:solidFill>
                  <a:srgbClr val="000000"/>
                </a:solidFill>
                <a:ea typeface="Times New Roman" panose="02020603050405020304" pitchFamily="18" charset="0"/>
              </a:rPr>
              <a:t>local economy and reducing transportation</a:t>
            </a:r>
            <a:r>
              <a:rPr lang="en-US" sz="2000" kern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</a:p>
          <a:p>
            <a:r>
              <a:rPr lang="en-US" b="1" dirty="0"/>
              <a:t>Catering			</a:t>
            </a:r>
            <a:endParaRPr lang="en-ZW" dirty="0"/>
          </a:p>
          <a:p>
            <a:pPr lvl="1"/>
            <a:r>
              <a:rPr lang="en-US" sz="2200" dirty="0"/>
              <a:t>Use crockery rather than disposable cups and </a:t>
            </a:r>
            <a:r>
              <a:rPr lang="en-US" sz="2200" dirty="0" smtClean="0"/>
              <a:t>plates (remember </a:t>
            </a:r>
            <a:r>
              <a:rPr lang="en-US" sz="2200" dirty="0" err="1" smtClean="0"/>
              <a:t>kaylite</a:t>
            </a:r>
            <a:r>
              <a:rPr lang="en-US" sz="2200" dirty="0" smtClean="0"/>
              <a:t> remains banned</a:t>
            </a:r>
            <a:r>
              <a:rPr lang="en-US" sz="2200" dirty="0" smtClean="0"/>
              <a:t>)</a:t>
            </a:r>
            <a:r>
              <a:rPr lang="en-US" sz="2200" dirty="0"/>
              <a:t>	</a:t>
            </a:r>
            <a:endParaRPr lang="en-ZW" sz="2200" dirty="0"/>
          </a:p>
          <a:p>
            <a:pPr lvl="1"/>
            <a:r>
              <a:rPr lang="en-US" sz="2200" dirty="0"/>
              <a:t>Use farmers markets and other local suppliers (to promote </a:t>
            </a:r>
            <a:r>
              <a:rPr lang="en-US" sz="2200" dirty="0" smtClean="0"/>
              <a:t>local </a:t>
            </a:r>
            <a:r>
              <a:rPr lang="en-US" sz="2200" dirty="0"/>
              <a:t>economy and reduce food miles)</a:t>
            </a:r>
            <a:endParaRPr lang="en-ZW" sz="2200" dirty="0" smtClean="0"/>
          </a:p>
          <a:p>
            <a:pPr lvl="1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826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Practical</a:t>
            </a:r>
            <a:r>
              <a:rPr lang="en-ZW" dirty="0" smtClean="0"/>
              <a:t> </a:t>
            </a:r>
            <a:r>
              <a:rPr lang="en-ZW" b="1" dirty="0" smtClean="0"/>
              <a:t>Aspects</a:t>
            </a:r>
            <a:r>
              <a:rPr lang="en-ZW" dirty="0" smtClean="0"/>
              <a:t> (</a:t>
            </a:r>
            <a:r>
              <a:rPr lang="en-ZW" b="1" dirty="0" err="1" smtClean="0"/>
              <a:t>Cont</a:t>
            </a:r>
            <a:r>
              <a:rPr lang="en-ZW" dirty="0" smtClean="0"/>
              <a:t>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W" dirty="0" smtClean="0"/>
              <a:t>Waste Management</a:t>
            </a:r>
          </a:p>
          <a:p>
            <a:pPr lvl="1"/>
            <a:r>
              <a:rPr lang="en-ZW" dirty="0" smtClean="0"/>
              <a:t>Promote </a:t>
            </a:r>
            <a:r>
              <a:rPr lang="en-ZW" dirty="0" smtClean="0"/>
              <a:t>circularity; reduction</a:t>
            </a:r>
            <a:r>
              <a:rPr lang="en-ZW" dirty="0" smtClean="0"/>
              <a:t>, reuse, </a:t>
            </a:r>
            <a:r>
              <a:rPr lang="en-ZW" dirty="0" smtClean="0"/>
              <a:t>recycling</a:t>
            </a:r>
          </a:p>
          <a:p>
            <a:pPr lvl="1"/>
            <a:r>
              <a:rPr lang="en-ZW" dirty="0" smtClean="0"/>
              <a:t>Establishment of waste drop off/separation </a:t>
            </a:r>
            <a:r>
              <a:rPr lang="en-ZW" dirty="0" err="1" smtClean="0"/>
              <a:t>centers</a:t>
            </a:r>
            <a:r>
              <a:rPr lang="en-ZW" dirty="0" smtClean="0"/>
              <a:t> at the church</a:t>
            </a:r>
            <a:endParaRPr lang="en-ZW" dirty="0" smtClean="0"/>
          </a:p>
          <a:p>
            <a:r>
              <a:rPr lang="en-ZW" dirty="0" smtClean="0"/>
              <a:t>Church Land</a:t>
            </a:r>
          </a:p>
          <a:p>
            <a:pPr lvl="1"/>
            <a:r>
              <a:rPr lang="en-ZW" dirty="0" smtClean="0"/>
              <a:t>Plant trees, shrubs and flowers</a:t>
            </a:r>
          </a:p>
          <a:p>
            <a:pPr lvl="1"/>
            <a:r>
              <a:rPr lang="en-ZW" dirty="0" smtClean="0"/>
              <a:t>Ideal for outdoor worship and recreation</a:t>
            </a:r>
          </a:p>
          <a:p>
            <a:pPr lvl="1"/>
            <a:endParaRPr lang="en-ZW" dirty="0"/>
          </a:p>
          <a:p>
            <a:pPr lvl="1"/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16" y="1441483"/>
            <a:ext cx="5181600" cy="3616747"/>
          </a:xfrm>
        </p:spPr>
      </p:pic>
    </p:spTree>
    <p:extLst>
      <p:ext uri="{BB962C8B-B14F-4D97-AF65-F5344CB8AC3E}">
        <p14:creationId xmlns:p14="http://schemas.microsoft.com/office/powerpoint/2010/main" val="3508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Community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14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The Church </a:t>
            </a:r>
            <a:r>
              <a:rPr lang="en-US" kern="1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can work with and through their local community to improve their </a:t>
            </a:r>
            <a:r>
              <a:rPr lang="en-US" kern="1400" dirty="0" err="1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neighbourhood</a:t>
            </a:r>
            <a:r>
              <a:rPr lang="en-US" kern="14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/>
              <a:t>Establish links with community </a:t>
            </a:r>
            <a:r>
              <a:rPr lang="en-US" dirty="0" err="1"/>
              <a:t>organisations</a:t>
            </a:r>
            <a:r>
              <a:rPr lang="en-US" dirty="0"/>
              <a:t> with a </a:t>
            </a:r>
            <a:r>
              <a:rPr lang="en-US" dirty="0" smtClean="0"/>
              <a:t>view </a:t>
            </a:r>
            <a:r>
              <a:rPr lang="en-US" dirty="0"/>
              <a:t>to sharing your environmental ministry </a:t>
            </a:r>
            <a:r>
              <a:rPr lang="en-US" dirty="0" smtClean="0"/>
              <a:t>(</a:t>
            </a:r>
            <a:r>
              <a:rPr lang="en-US" dirty="0"/>
              <a:t>e.g. schools, youth groups, local environmental bodies)	</a:t>
            </a:r>
            <a:endParaRPr lang="en-ZW" dirty="0"/>
          </a:p>
          <a:p>
            <a:pPr lvl="1"/>
            <a:r>
              <a:rPr lang="en-US" dirty="0"/>
              <a:t>Advise building users of your environmental concerns </a:t>
            </a:r>
            <a:r>
              <a:rPr lang="en-US" dirty="0" smtClean="0"/>
              <a:t>and </a:t>
            </a:r>
            <a:r>
              <a:rPr lang="en-US" dirty="0"/>
              <a:t>request that they </a:t>
            </a:r>
            <a:r>
              <a:rPr lang="en-US" dirty="0" err="1"/>
              <a:t>utilise</a:t>
            </a:r>
            <a:r>
              <a:rPr lang="en-US" dirty="0"/>
              <a:t> any environmental facilities 		</a:t>
            </a:r>
            <a:endParaRPr lang="en-ZW" dirty="0"/>
          </a:p>
          <a:p>
            <a:pPr lvl="1"/>
            <a:r>
              <a:rPr lang="en-US" dirty="0"/>
              <a:t>Participate in local environmental initiatives or policy </a:t>
            </a:r>
            <a:r>
              <a:rPr lang="en-US" dirty="0" smtClean="0"/>
              <a:t>formation </a:t>
            </a:r>
            <a:r>
              <a:rPr lang="en-US" dirty="0"/>
              <a:t>	</a:t>
            </a:r>
            <a:endParaRPr lang="en-ZW" dirty="0"/>
          </a:p>
          <a:p>
            <a:pPr lvl="1"/>
            <a:r>
              <a:rPr lang="en-US" dirty="0"/>
              <a:t>Support or initiate community schemes with a positive </a:t>
            </a:r>
            <a:r>
              <a:rPr lang="en-US" dirty="0" smtClean="0"/>
              <a:t>environmental </a:t>
            </a:r>
            <a:r>
              <a:rPr lang="en-US" dirty="0"/>
              <a:t>element (e.g. </a:t>
            </a:r>
            <a:r>
              <a:rPr lang="en-US" dirty="0" smtClean="0"/>
              <a:t>The National Clean up Program),</a:t>
            </a:r>
            <a:endParaRPr lang="en-ZW" dirty="0"/>
          </a:p>
          <a:p>
            <a:pPr lvl="1"/>
            <a:r>
              <a:rPr lang="en-US" dirty="0" smtClean="0"/>
              <a:t>Show </a:t>
            </a:r>
            <a:r>
              <a:rPr lang="en-US" dirty="0"/>
              <a:t>a film on an environmental issue	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930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Global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environmental issues through linked overseas </a:t>
            </a:r>
            <a:r>
              <a:rPr lang="en-US" dirty="0" smtClean="0"/>
              <a:t>communities </a:t>
            </a:r>
            <a:r>
              <a:rPr lang="en-US" dirty="0"/>
              <a:t>or </a:t>
            </a:r>
            <a:r>
              <a:rPr lang="en-US" dirty="0" smtClean="0"/>
              <a:t>churches</a:t>
            </a:r>
          </a:p>
          <a:p>
            <a:r>
              <a:rPr lang="en-US" dirty="0" smtClean="0"/>
              <a:t>Conduct exchange programs with international partners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66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Conclusion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Genesis 1 </a:t>
            </a:r>
          </a:p>
          <a:p>
            <a:pPr lvl="1"/>
            <a:r>
              <a:rPr lang="en-ZW" dirty="0" smtClean="0"/>
              <a:t>God created the heavens, earth, rivers, seas, animals, birds </a:t>
            </a:r>
          </a:p>
          <a:p>
            <a:pPr lvl="1"/>
            <a:r>
              <a:rPr lang="en-ZW" dirty="0" smtClean="0"/>
              <a:t>He saw that it was good</a:t>
            </a:r>
          </a:p>
          <a:p>
            <a:pPr lvl="1"/>
            <a:r>
              <a:rPr lang="en-ZW" dirty="0" smtClean="0"/>
              <a:t>He gave us dominion over all the animals, subdue the earth</a:t>
            </a:r>
          </a:p>
          <a:p>
            <a:r>
              <a:rPr lang="en-ZW" dirty="0" smtClean="0"/>
              <a:t>However</a:t>
            </a:r>
          </a:p>
          <a:p>
            <a:pPr lvl="1"/>
            <a:r>
              <a:rPr lang="en-ZW" dirty="0" smtClean="0"/>
              <a:t>We have not been faithful stewards</a:t>
            </a:r>
          </a:p>
          <a:p>
            <a:pPr lvl="1"/>
            <a:r>
              <a:rPr lang="en-ZW" dirty="0" smtClean="0"/>
              <a:t>We have destroyed what God has given us</a:t>
            </a:r>
          </a:p>
          <a:p>
            <a:pPr lvl="1"/>
            <a:r>
              <a:rPr lang="en-ZW" dirty="0" smtClean="0"/>
              <a:t>Remember the parable of the talents</a:t>
            </a:r>
          </a:p>
          <a:p>
            <a:r>
              <a:rPr lang="en-ZW" dirty="0" smtClean="0"/>
              <a:t>But</a:t>
            </a:r>
          </a:p>
          <a:p>
            <a:pPr lvl="1"/>
            <a:r>
              <a:rPr lang="en-ZW" dirty="0" smtClean="0"/>
              <a:t>Its not too late to make a change</a:t>
            </a:r>
          </a:p>
          <a:p>
            <a:pPr lvl="1"/>
            <a:endParaRPr lang="en-ZW" dirty="0" smtClean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267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1" y="1074186"/>
            <a:ext cx="6531320" cy="4903609"/>
          </a:xfrm>
        </p:spPr>
      </p:pic>
    </p:spTree>
    <p:extLst>
      <p:ext uri="{BB962C8B-B14F-4D97-AF65-F5344CB8AC3E}">
        <p14:creationId xmlns:p14="http://schemas.microsoft.com/office/powerpoint/2010/main" val="18712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Joyce </a:t>
            </a:r>
            <a:r>
              <a:rPr lang="en-US" dirty="0" err="1" smtClean="0"/>
              <a:t>Shingai</a:t>
            </a:r>
            <a:r>
              <a:rPr lang="en-US" dirty="0" smtClean="0"/>
              <a:t> Chapungu</a:t>
            </a:r>
          </a:p>
          <a:p>
            <a:r>
              <a:rPr lang="en-US" dirty="0" smtClean="0"/>
              <a:t>Communications Officer</a:t>
            </a:r>
          </a:p>
          <a:p>
            <a:r>
              <a:rPr lang="en-US" dirty="0" smtClean="0"/>
              <a:t>Environmental Management Agency</a:t>
            </a:r>
          </a:p>
          <a:p>
            <a:r>
              <a:rPr lang="en-US" dirty="0" smtClean="0">
                <a:hlinkClick r:id="rId2"/>
              </a:rPr>
              <a:t>joyce.chapungu@ema.co.zw</a:t>
            </a:r>
            <a:endParaRPr lang="en-US" dirty="0" smtClean="0"/>
          </a:p>
          <a:p>
            <a:r>
              <a:rPr lang="en-US" dirty="0" smtClean="0"/>
              <a:t>+263772589970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Presentation Outline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Basics of Environmental Sustainability</a:t>
            </a:r>
            <a:endParaRPr lang="en-ZW" dirty="0" smtClean="0"/>
          </a:p>
          <a:p>
            <a:r>
              <a:rPr lang="en-ZW" dirty="0" smtClean="0"/>
              <a:t>Eco </a:t>
            </a:r>
            <a:r>
              <a:rPr lang="en-ZW" dirty="0" smtClean="0"/>
              <a:t>– congregation</a:t>
            </a:r>
          </a:p>
          <a:p>
            <a:pPr lvl="1"/>
            <a:r>
              <a:rPr lang="en-ZW" dirty="0" smtClean="0"/>
              <a:t>What is it?</a:t>
            </a:r>
          </a:p>
          <a:p>
            <a:pPr lvl="1"/>
            <a:r>
              <a:rPr lang="en-ZW" dirty="0" smtClean="0"/>
              <a:t>Aspects of an Eco-congregation</a:t>
            </a:r>
          </a:p>
          <a:p>
            <a:pPr lvl="2"/>
            <a:r>
              <a:rPr lang="en-ZW" dirty="0" smtClean="0"/>
              <a:t>Spiritual</a:t>
            </a:r>
          </a:p>
          <a:p>
            <a:pPr lvl="2"/>
            <a:r>
              <a:rPr lang="en-ZW" dirty="0" smtClean="0"/>
              <a:t>Practical</a:t>
            </a:r>
          </a:p>
          <a:p>
            <a:pPr lvl="2"/>
            <a:r>
              <a:rPr lang="en-ZW" dirty="0" smtClean="0"/>
              <a:t>Community</a:t>
            </a:r>
          </a:p>
          <a:p>
            <a:pPr lvl="2"/>
            <a:r>
              <a:rPr lang="en-ZW" dirty="0" smtClean="0"/>
              <a:t>Global</a:t>
            </a:r>
          </a:p>
          <a:p>
            <a:pPr lvl="1"/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9511" y="1455314"/>
            <a:ext cx="4632503" cy="34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Sustainable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Sustainable development is the </a:t>
            </a:r>
            <a:r>
              <a:rPr lang="en-US" dirty="0" smtClean="0"/>
              <a:t>ability of societies to meet </a:t>
            </a:r>
            <a:r>
              <a:rPr lang="en-US" dirty="0"/>
              <a:t>their needs without compromising the ability of future generations to meet their own </a:t>
            </a:r>
            <a:r>
              <a:rPr lang="en-US" dirty="0" smtClean="0"/>
              <a:t>needs (The </a:t>
            </a:r>
            <a:r>
              <a:rPr lang="en-US" dirty="0" err="1" smtClean="0"/>
              <a:t>Brundtland</a:t>
            </a:r>
            <a:r>
              <a:rPr lang="en-US" dirty="0" smtClean="0"/>
              <a:t> Report, 1987).</a:t>
            </a:r>
          </a:p>
          <a:p>
            <a:r>
              <a:rPr lang="en-US" dirty="0" smtClean="0"/>
              <a:t>The balance between development and generational equity.</a:t>
            </a:r>
          </a:p>
          <a:p>
            <a:r>
              <a:rPr lang="en-US" dirty="0" smtClean="0"/>
              <a:t>Formulation of SDGs by world leaders was an attempt to achieve sustainability.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79" y="1825625"/>
            <a:ext cx="4451241" cy="4351338"/>
          </a:xfrm>
        </p:spPr>
      </p:pic>
    </p:spTree>
    <p:extLst>
      <p:ext uri="{BB962C8B-B14F-4D97-AF65-F5344CB8AC3E}">
        <p14:creationId xmlns:p14="http://schemas.microsoft.com/office/powerpoint/2010/main" val="21943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Pillars of Sustainable Development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02" y="1825625"/>
            <a:ext cx="4658663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Environmental sustainability aims to improve human welfare through the protection of natural capital (e.g. land, air, water, minerals etc.). </a:t>
            </a:r>
          </a:p>
          <a:p>
            <a:r>
              <a:rPr lang="en-US" dirty="0" smtClean="0"/>
              <a:t>Social </a:t>
            </a:r>
            <a:r>
              <a:rPr lang="en-US" dirty="0"/>
              <a:t>sustainability aims to preserve social capital by investing and creating services that constitute the framework of our society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</a:t>
            </a:r>
            <a:r>
              <a:rPr lang="en-US" smtClean="0"/>
              <a:t>conomic </a:t>
            </a:r>
            <a:r>
              <a:rPr lang="en-US" dirty="0"/>
              <a:t>sustainability aims to improve the standard of living.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Environmental Sustainability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43611"/>
            <a:ext cx="5181600" cy="3533351"/>
          </a:xfrm>
        </p:spPr>
        <p:txBody>
          <a:bodyPr/>
          <a:lstStyle/>
          <a:p>
            <a:r>
              <a:rPr lang="en-US" dirty="0"/>
              <a:t>Environmental sustainability is the responsibility to conserve natural resources and protect global ecosystems to support health and wellbeing, now and in the future.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5192"/>
            <a:ext cx="5181600" cy="2892204"/>
          </a:xfrm>
        </p:spPr>
      </p:pic>
    </p:spTree>
    <p:extLst>
      <p:ext uri="{BB962C8B-B14F-4D97-AF65-F5344CB8AC3E}">
        <p14:creationId xmlns:p14="http://schemas.microsoft.com/office/powerpoint/2010/main" val="6475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Do We Maintain Environmental Sustainability?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By Establishing Eco-Congregations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99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Eco - </a:t>
            </a:r>
            <a:r>
              <a:rPr lang="en-ZW" b="1" dirty="0" smtClean="0"/>
              <a:t>Congregation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9594" cy="4351338"/>
          </a:xfrm>
        </p:spPr>
        <p:txBody>
          <a:bodyPr>
            <a:normAutofit/>
          </a:bodyPr>
          <a:lstStyle/>
          <a:p>
            <a:r>
              <a:rPr lang="en-ZW" b="1" dirty="0" smtClean="0"/>
              <a:t>What is it?</a:t>
            </a:r>
          </a:p>
          <a:p>
            <a:pPr lvl="1"/>
            <a:r>
              <a:rPr lang="en-US" dirty="0" smtClean="0"/>
              <a:t>It is </a:t>
            </a:r>
            <a:r>
              <a:rPr lang="en-US" dirty="0"/>
              <a:t>a tool to help churches begin to address environmental issues in all that they do. It is suitable for all kinds of churches to use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Started in 2000 by Christian Environmental Groups in Britain and Ireland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ims </a:t>
            </a:r>
            <a:r>
              <a:rPr lang="en-US" dirty="0"/>
              <a:t>to encourage churches to celebrate the gift of God's creation and to care for it in their life and mission through the members' personal lifestyles.</a:t>
            </a:r>
            <a:endParaRPr lang="en-US" dirty="0" smtClean="0"/>
          </a:p>
          <a:p>
            <a:pPr lvl="1"/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5568" y="1825625"/>
            <a:ext cx="39358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Aspects of an Eco - Congregation</a:t>
            </a:r>
            <a:endParaRPr lang="en-ZW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077016" cy="4351338"/>
          </a:xfrm>
        </p:spPr>
        <p:txBody>
          <a:bodyPr/>
          <a:lstStyle/>
          <a:p>
            <a:r>
              <a:rPr lang="en-ZW" dirty="0" smtClean="0"/>
              <a:t>There are basically 3 aspects </a:t>
            </a:r>
            <a:r>
              <a:rPr lang="en-ZW" dirty="0" smtClean="0"/>
              <a:t>namely</a:t>
            </a:r>
            <a:endParaRPr lang="en-ZW" dirty="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5041570"/>
              </p:ext>
            </p:extLst>
          </p:nvPr>
        </p:nvGraphicFramePr>
        <p:xfrm>
          <a:off x="4671589" y="1825625"/>
          <a:ext cx="66822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66630" y="3820562"/>
            <a:ext cx="108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 smtClean="0"/>
              <a:t>Spiritual</a:t>
            </a:r>
            <a:r>
              <a:rPr lang="en-ZW" dirty="0" smtClean="0"/>
              <a:t> </a:t>
            </a:r>
            <a:r>
              <a:rPr lang="en-ZW" b="1" dirty="0" smtClean="0"/>
              <a:t>Aspects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Praising </a:t>
            </a:r>
            <a:r>
              <a:rPr lang="en-ZW" dirty="0"/>
              <a:t>God for His Creation, </a:t>
            </a:r>
            <a:endParaRPr lang="en-ZW" dirty="0" smtClean="0"/>
          </a:p>
          <a:p>
            <a:r>
              <a:rPr lang="en-ZW" dirty="0"/>
              <a:t>O</a:t>
            </a:r>
            <a:r>
              <a:rPr lang="en-ZW" dirty="0" smtClean="0"/>
              <a:t>utdoor </a:t>
            </a:r>
            <a:r>
              <a:rPr lang="en-ZW" dirty="0"/>
              <a:t>services, </a:t>
            </a:r>
            <a:endParaRPr lang="en-ZW" dirty="0" smtClean="0"/>
          </a:p>
          <a:p>
            <a:r>
              <a:rPr lang="en-ZW" dirty="0"/>
              <a:t>P</a:t>
            </a:r>
            <a:r>
              <a:rPr lang="en-ZW" dirty="0" smtClean="0"/>
              <a:t>articipate </a:t>
            </a:r>
            <a:r>
              <a:rPr lang="en-ZW" dirty="0"/>
              <a:t>in environmental programs (</a:t>
            </a:r>
            <a:r>
              <a:rPr lang="en-ZW" dirty="0" err="1"/>
              <a:t>eg</a:t>
            </a:r>
            <a:r>
              <a:rPr lang="en-ZW" dirty="0"/>
              <a:t> the National Clean up Program), </a:t>
            </a:r>
            <a:endParaRPr lang="en-ZW" dirty="0" smtClean="0"/>
          </a:p>
          <a:p>
            <a:r>
              <a:rPr lang="en-ZW" dirty="0" smtClean="0"/>
              <a:t>Environmental bible study, </a:t>
            </a:r>
          </a:p>
          <a:p>
            <a:r>
              <a:rPr lang="en-ZW" dirty="0" smtClean="0"/>
              <a:t>Mainstreaming of </a:t>
            </a:r>
            <a:r>
              <a:rPr lang="en-ZW" dirty="0" smtClean="0"/>
              <a:t>environmental </a:t>
            </a:r>
            <a:r>
              <a:rPr lang="en-ZW" dirty="0" smtClean="0"/>
              <a:t>issues in sermons, </a:t>
            </a:r>
          </a:p>
          <a:p>
            <a:r>
              <a:rPr lang="en-ZW" dirty="0" smtClean="0"/>
              <a:t>I</a:t>
            </a:r>
            <a:r>
              <a:rPr lang="en-ZW" dirty="0" smtClean="0"/>
              <a:t>nviting </a:t>
            </a:r>
            <a:r>
              <a:rPr lang="en-ZW" dirty="0" smtClean="0"/>
              <a:t>speakers to disseminate environmental information.</a:t>
            </a:r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6990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549</Words>
  <Application>Microsoft Office PowerPoint</Application>
  <PresentationFormat>Widescreen</PresentationFormat>
  <Paragraphs>93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Climate Change   Eco-Congregations</vt:lpstr>
      <vt:lpstr>Presentation Outline</vt:lpstr>
      <vt:lpstr>What is Sustainable Development</vt:lpstr>
      <vt:lpstr>The Pillars of Sustainable Development</vt:lpstr>
      <vt:lpstr>Environmental Sustainability</vt:lpstr>
      <vt:lpstr>How Do We Maintain Environmental Sustainability?</vt:lpstr>
      <vt:lpstr>Eco - Congregation</vt:lpstr>
      <vt:lpstr>Aspects of an Eco - Congregation</vt:lpstr>
      <vt:lpstr>Spiritual Aspects</vt:lpstr>
      <vt:lpstr>Practical Aspects</vt:lpstr>
      <vt:lpstr>Practical Aspects (Cont)</vt:lpstr>
      <vt:lpstr>Community</vt:lpstr>
      <vt:lpstr>Global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  Eco-Congregations</dc:title>
  <dc:creator>Chapungu, Joyce</dc:creator>
  <cp:lastModifiedBy>Joyce Chapungu</cp:lastModifiedBy>
  <cp:revision>55</cp:revision>
  <dcterms:created xsi:type="dcterms:W3CDTF">2019-06-12T16:21:37Z</dcterms:created>
  <dcterms:modified xsi:type="dcterms:W3CDTF">2021-10-26T17:11:38Z</dcterms:modified>
</cp:coreProperties>
</file>